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D617"/>
    <a:srgbClr val="FFE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04" autoAdjust="0"/>
  </p:normalViewPr>
  <p:slideViewPr>
    <p:cSldViewPr snapToGrid="0">
      <p:cViewPr varScale="1">
        <p:scale>
          <a:sx n="115" d="100"/>
          <a:sy n="115" d="100"/>
        </p:scale>
        <p:origin x="121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FA467-CD0C-4173-80AC-2BCFEC26B401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C9F1A-4255-45DB-AA2B-72C203C8F6F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296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9F1A-4255-45DB-AA2B-72C203C8F6FA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3488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3881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25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109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054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1314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997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377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476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444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430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975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A914F-2AE1-4025-B47E-4461D3402867}" type="datetimeFigureOut">
              <a:rPr lang="uk-UA" smtClean="0"/>
              <a:t>13.02.2026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AE736-E3D2-4271-A038-A7F97885C3D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496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11"/>
          <p:cNvSpPr/>
          <p:nvPr/>
        </p:nvSpPr>
        <p:spPr>
          <a:xfrm>
            <a:off x="-103827" y="-115266"/>
            <a:ext cx="9908691" cy="68622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5" name="Пряма сполучна лінія 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 сполучна лінія 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увати 73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75" name="Групувати 74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26" name="Групувати 12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7" name="Групувати 13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9" name="Прямокутний трикутник 13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0" name="Рівнобедрений трикутник 13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8" name="Прямокутний трикутник 13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7" name="Групувати 12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3" name="Групувати 13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5" name="Прямокутний трикутник 13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6" name="Рівнобедрений трикутник 13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4" name="Прямокутний трикутник 13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9" name="Групувати 12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1" name="Прямокутний трикутник 13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2" name="Рівнобедрений трикутник 13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0" name="Прямокутний трикутник 12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4" name="Групувати 93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11" name="Групувати 110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2" name="Групувати 12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4" name="Прямокутний трикутник 12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5" name="Рівнобедрений трикутник 12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3" name="Прямокутний трикутник 12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2" name="Групувати 111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8" name="Групувати 11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0" name="Прямокутний трикутник 11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1" name="Рівнобедрений трикутник 12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9" name="Прямокутний трикутник 11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13" name="Групувати 112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4" name="Групувати 1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6" name="Прямокутний трикутник 1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7" name="Рівнобедрений трикутник 1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5" name="Прямокутний трикутник 1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5" name="Групувати 94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96" name="Групувати 9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7" name="Групувати 10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9" name="Прямокутний трикутник 10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0" name="Рівнобедрений трикутник 10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8" name="Прямокутний трикутник 10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7" name="Групувати 9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5" name="Прямокутний трикутник 10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6" name="Рівнобедрений трикутник 10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98" name="Групувати 9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99" name="Групувати 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01" name="Прямокутний трикутник 1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02" name="Рівнобедрений трикутник 1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0" name="Прямокутний трикутник 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143" name="Text 0"/>
          <p:cNvSpPr/>
          <p:nvPr/>
        </p:nvSpPr>
        <p:spPr>
          <a:xfrm>
            <a:off x="6816378" y="1711851"/>
            <a:ext cx="3682028" cy="46252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850"/>
              </a:lnSpc>
              <a:buNone/>
            </a:pPr>
            <a:r>
              <a:rPr lang="en-US" sz="1200" b="1" u="sng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Соціальні послуги для дітей від 0 до 4 років:</a:t>
            </a:r>
            <a:endParaRPr lang="en-US" sz="1200" b="1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5" name="Text 3"/>
          <p:cNvSpPr/>
          <p:nvPr/>
        </p:nvSpPr>
        <p:spPr>
          <a:xfrm>
            <a:off x="6753259" y="2206644"/>
            <a:ext cx="3014195" cy="3086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Раннє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втручання</a:t>
            </a:r>
            <a:r>
              <a:rPr lang="uk-UA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Text 4"/>
          <p:cNvSpPr/>
          <p:nvPr/>
        </p:nvSpPr>
        <p:spPr>
          <a:xfrm>
            <a:off x="6753260" y="2568991"/>
            <a:ext cx="3445985" cy="11851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Спрямоване на виявлення та підтримку дітей з особливими потребами на ранніх етапах розвитку.</a:t>
            </a:r>
            <a:endParaRPr lang="en-US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7" name="Text 7"/>
          <p:cNvSpPr/>
          <p:nvPr/>
        </p:nvSpPr>
        <p:spPr>
          <a:xfrm>
            <a:off x="6753260" y="3161565"/>
            <a:ext cx="3118096" cy="30861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400"/>
              </a:lnSpc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Соціальна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Patrick Hand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</a:pP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транспортна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послуга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ts val="2400"/>
              </a:lnSpc>
              <a:buNone/>
            </a:pP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48" name="Text 8"/>
          <p:cNvSpPr/>
          <p:nvPr/>
        </p:nvSpPr>
        <p:spPr>
          <a:xfrm>
            <a:off x="6752246" y="3867269"/>
            <a:ext cx="3077554" cy="7900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Забезпечення доступу до необхідних послуг та закладів для дітей та їхніх родин.</a:t>
            </a:r>
            <a:endParaRPr lang="en-US" sz="1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-2691" y="236176"/>
            <a:ext cx="33393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Актуальна інформація для батьків дітей з особливими потребами</a:t>
            </a:r>
            <a:endParaRPr lang="uk-UA" sz="16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0" y="1163782"/>
            <a:ext cx="3265820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 Вінницькій міській територіальній громаді для дітей з інвалідністю забезпечується доступ як до соціальних, так і  до реабілітаційних, медичних та інших необхідних послуг. Батьки (законні представники) можуть звернутися до відповідних установ для отримання підтримки залежно від потреб дитини</a:t>
            </a:r>
            <a:endParaRPr lang="uk-UA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0" y="2294313"/>
            <a:ext cx="3265820" cy="2232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Реабілітаційні послуги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дітей з інвалідністю надаються реабілітаційні послуги комунальним закладом «Міський центр соціально-психологічної реабілітації дітей та молоді з функціональними обмеженнями «Гармонія» імені Раїси Панасюк», а саме: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соціальна реабілітація (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абілітація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психолого-педагогічна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фізична реабілітація;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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рання реабілітація дітей з інвалідністю.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В. Винниченка, 5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 для довідок: (0432) 50-75-04</a:t>
            </a:r>
          </a:p>
        </p:txBody>
      </p:sp>
      <p:sp>
        <p:nvSpPr>
          <p:cNvPr id="7" name="Прямокутник 6"/>
          <p:cNvSpPr/>
          <p:nvPr/>
        </p:nvSpPr>
        <p:spPr>
          <a:xfrm>
            <a:off x="-37335" y="4448657"/>
            <a:ext cx="3303155" cy="1903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Соціальні виплати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питань призначення та виплати державної соціальної допомоги та інших соціальних виплат на дітей необхідно звертатися до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Головного управління Пенсійного фонду України у Вінницькій області.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Адреси: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м. Вінниця,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просп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Космонавтів, 30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м. Вінниця, вул. Замостянська, 7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 для довідок: (0432) 50-88-81, 50-88-82,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50-88-83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3313055" y="338538"/>
            <a:ext cx="3256691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Комплексні реабілітаційні (</a:t>
            </a:r>
            <a:r>
              <a:rPr lang="uk-UA" sz="1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абілітаційні</a:t>
            </a: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послуги та забезпечення технічними засобами реабілітації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отримання комплексних реабілітаційних (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абілітаційних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 послуг, а також для забезпечення дітей з інвалідністю технічними та іншими засобами реабілітації (ТЗР) відповідно до чинного законодавства України, зокрема постанов Кабінету Міністрів України від 27 березня 2019 року № 309 та від 19 січня 2022 року № 31, батькам (законним представникам) необхідно звернутися до управління соціального захисту населення за місцем проживання дитини.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Управління соціального захисту населення (Правобережне)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просп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Космонавтів, 30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 50-83-88, 097 101 58 40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Управління соціального захисту населення (Лівобережне)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 м. Вінниця, вул. Замостянська, 7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Телефони: (0432) 50-86-70, 50-86-77,</a:t>
            </a:r>
            <a:b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</a:b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097-101-45-18,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093-190-83-93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uk-UA" sz="10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Медичні питання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усіх питань медичного характеру (обстеження, лікування, направлення, реабілітація, вакцинація) рекомендуємо звертатися до сімейного лікаря або педіатра, з яким укладено декларацію.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496" l="9824" r="8967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26192" y="359473"/>
            <a:ext cx="1427294" cy="1434484"/>
          </a:xfrm>
          <a:prstGeom prst="rect">
            <a:avLst/>
          </a:prstGeom>
        </p:spPr>
      </p:pic>
      <p:grpSp>
        <p:nvGrpSpPr>
          <p:cNvPr id="169" name="Групувати 168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170" name="Групувати 169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203" name="Групувати 20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4" name="Групувати 21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6" name="Прямокутний трикутник 21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7" name="Рівнобедрений трикутник 21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5" name="Прямокутний трикутник 21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4" name="Групувати 20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10" name="Групувати 20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12" name="Прямокутний трикутник 21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13" name="Рівнобедрений трикутник 21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11" name="Прямокутний трикутник 21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205" name="Групувати 20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6" name="Групувати 20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8" name="Прямокутний трикутник 20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9" name="Рівнобедрений трикутник 20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7" name="Прямокутний трикутник 20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1" name="Групувати 170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88" name="Групувати 187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9" name="Групувати 19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1" name="Прямокутний трикутник 20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2" name="Рівнобедрений трикутник 201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0" name="Прямокутний трикутник 19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89" name="Групувати 188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5" name="Групувати 19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7" name="Прямокутний трикутник 196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8" name="Рівнобедрений трикутник 197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6" name="Прямокутний трикутник 195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0" name="Групувати 189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1" name="Групувати 19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3" name="Прямокутний трикутник 19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4" name="Рівнобедрений трикутник 19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2" name="Прямокутний трикутник 19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72" name="Групувати 171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73" name="Групувати 172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4" name="Групувати 18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6" name="Прямокутний трикутник 18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7" name="Рівнобедрений трикутник 18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5" name="Прямокутний трикутник 18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4" name="Групувати 173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0" name="Групувати 17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2" name="Прямокутний трикутник 18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3" name="Рівнобедрений трикутник 18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1" name="Прямокутний трикутник 18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5" name="Групувати 174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6" name="Групувати 17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8" name="Прямокутний трикутник 17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9" name="Рівнобедрений трикутник 17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7" name="Прямокутний трикутник 17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sp>
        <p:nvSpPr>
          <p:cNvPr id="141" name="Text 7"/>
          <p:cNvSpPr/>
          <p:nvPr/>
        </p:nvSpPr>
        <p:spPr>
          <a:xfrm>
            <a:off x="6404583" y="4247804"/>
            <a:ext cx="3648040" cy="82528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2400"/>
              </a:lnSpc>
            </a:pPr>
            <a:r>
              <a:rPr lang="ru-RU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Кожна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 </a:t>
            </a:r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дитина особлива.</a:t>
            </a:r>
          </a:p>
          <a:p>
            <a:pPr algn="ctr">
              <a:lnSpc>
                <a:spcPts val="2400"/>
              </a:lnSpc>
            </a:pPr>
            <a:r>
              <a:rPr lang="uk-UA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Patrick Hand" pitchFamily="34" charset="-122"/>
                <a:cs typeface="Times New Roman" panose="02020603050405020304" pitchFamily="18" charset="0"/>
              </a:rPr>
              <a:t>Всі діти рівні.</a:t>
            </a:r>
            <a:endParaRPr lang="en-US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4864" y="4904985"/>
            <a:ext cx="2569949" cy="146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90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рямокутник 121"/>
          <p:cNvSpPr/>
          <p:nvPr/>
        </p:nvSpPr>
        <p:spPr>
          <a:xfrm>
            <a:off x="-254735" y="-14514"/>
            <a:ext cx="10101296" cy="6789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40" name="Групувати 139"/>
          <p:cNvGrpSpPr/>
          <p:nvPr/>
        </p:nvGrpSpPr>
        <p:grpSpPr>
          <a:xfrm>
            <a:off x="0" y="-4271"/>
            <a:ext cx="9906000" cy="250889"/>
            <a:chOff x="1469" y="-11908"/>
            <a:chExt cx="12284505" cy="434818"/>
          </a:xfrm>
        </p:grpSpPr>
        <p:grpSp>
          <p:nvGrpSpPr>
            <p:cNvPr id="141" name="Групувати 140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90" name="Групувати 18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201" name="Групувати 20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203" name="Прямокутний трикутник 20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4" name="Рівнобедрений трикутник 20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202" name="Прямокутний трикутник 20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1" name="Групувати 19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7" name="Групувати 19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9" name="Прямокутний трикутник 19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0" name="Рівнобедрений трикутник 19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8" name="Прямокутний трикутник 19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92" name="Групувати 19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93" name="Групувати 19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95" name="Прямокутний трикутник 19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96" name="Рівнобедрений трикутник 19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94" name="Прямокутний трикутник 19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2" name="Групувати 141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75" name="Групувати 174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6" name="Групувати 18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8" name="Прямокутний трикутник 187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9" name="Рівнобедрений трикутник 188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7" name="Прямокутний трикутник 18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6" name="Групувати 175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82" name="Групувати 181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4" name="Прямокутний трикутник 18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5" name="Рівнобедрений трикутник 18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83" name="Прямокутний трикутник 182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77" name="Групувати 176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8" name="Групувати 17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80" name="Прямокутний трикутник 17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81" name="Рівнобедрений трикутник 18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9" name="Прямокутний трикутник 17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143" name="Групувати 142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52" name="Групувати 151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71" name="Групувати 17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73" name="Прямокутний трикутник 17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4" name="Рівнобедрений трикутник 173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72" name="Прямокутний трикутник 17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3" name="Групувати 152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7" name="Групувати 16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9" name="Прямокутний трикутник 16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70" name="Рівнобедрений трикутник 16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8" name="Прямокутний трикутник 16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54" name="Групувати 153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5" name="Групувати 154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5" name="Прямокутний трикутник 16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6" name="Рівнобедрений трикутник 16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4" name="Прямокутний трикутник 16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  <p:cxnSp>
        <p:nvCxnSpPr>
          <p:cNvPr id="205" name="Пряма сполучна лінія 204"/>
          <p:cNvCxnSpPr/>
          <p:nvPr/>
        </p:nvCxnSpPr>
        <p:spPr>
          <a:xfrm>
            <a:off x="3301235" y="0"/>
            <a:ext cx="0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>
            <a:off x="6602846" y="0"/>
            <a:ext cx="15921" cy="685800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Text 1"/>
          <p:cNvSpPr/>
          <p:nvPr/>
        </p:nvSpPr>
        <p:spPr>
          <a:xfrm>
            <a:off x="104431" y="189655"/>
            <a:ext cx="4018983" cy="6116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214"/>
              </a:lnSpc>
            </a:pP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Раннє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тручання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6" name="Text 2"/>
          <p:cNvSpPr/>
          <p:nvPr/>
        </p:nvSpPr>
        <p:spPr>
          <a:xfrm>
            <a:off x="111959" y="1467285"/>
            <a:ext cx="3138586" cy="7371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/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Раннє втручання – це комплексна соціальна послуга, спрямована на підтримку сімей з дітьми раннього віку (до 4 років), які мають затримки розвитку або перебувають у зоні ризику. Метою є своєчасна допомога для стимулювання розвитку дитини, зміцнення сімейних ресурсів та підвищення батьківських навичок.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" name="Text 2"/>
          <p:cNvSpPr/>
          <p:nvPr/>
        </p:nvSpPr>
        <p:spPr>
          <a:xfrm>
            <a:off x="1033459" y="2205016"/>
            <a:ext cx="1919690" cy="23991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Для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кого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послуга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" name="Text 3"/>
          <p:cNvSpPr/>
          <p:nvPr/>
        </p:nvSpPr>
        <p:spPr>
          <a:xfrm>
            <a:off x="97704" y="2440194"/>
            <a:ext cx="3144865" cy="8402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Родини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дітьми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4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років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що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мають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порушення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розвитку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або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ризик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їх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виникнення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а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також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їхні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батьки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/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законні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представники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1" name="Text 6"/>
          <p:cNvSpPr/>
          <p:nvPr/>
        </p:nvSpPr>
        <p:spPr>
          <a:xfrm>
            <a:off x="1176863" y="2867462"/>
            <a:ext cx="1889348" cy="23891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увати 1"/>
          <p:cNvGrpSpPr/>
          <p:nvPr/>
        </p:nvGrpSpPr>
        <p:grpSpPr>
          <a:xfrm>
            <a:off x="26613" y="3033312"/>
            <a:ext cx="3937007" cy="1071124"/>
            <a:chOff x="26613" y="3416707"/>
            <a:chExt cx="3937007" cy="1071124"/>
          </a:xfrm>
        </p:grpSpPr>
        <p:sp>
          <p:nvSpPr>
            <p:cNvPr id="312" name="Text 7"/>
            <p:cNvSpPr/>
            <p:nvPr/>
          </p:nvSpPr>
          <p:spPr>
            <a:xfrm>
              <a:off x="26614" y="3416707"/>
              <a:ext cx="3928461" cy="2457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marL="232178" indent="-232178">
                <a:lnSpc>
                  <a:spcPts val="1930"/>
                </a:lnSpc>
                <a:buSzPct val="100000"/>
                <a:buChar char="•"/>
              </a:pPr>
              <a:r>
                <a:rPr lang="en-US" sz="1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Навчання</a:t>
              </a: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батьків</a:t>
              </a: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догляду</a:t>
              </a: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та</a:t>
              </a: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 </a:t>
              </a:r>
              <a:r>
                <a:rPr lang="en-US" sz="1000" dirty="0" err="1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взаємодії</a:t>
              </a:r>
              <a:endPara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3" name="Text 8"/>
            <p:cNvSpPr/>
            <p:nvPr/>
          </p:nvSpPr>
          <p:spPr>
            <a:xfrm>
              <a:off x="26614" y="3581789"/>
              <a:ext cx="3928461" cy="2457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marL="232178" indent="-232178">
                <a:lnSpc>
                  <a:spcPts val="1930"/>
                </a:lnSpc>
                <a:buSzPct val="100000"/>
                <a:buChar char="•"/>
              </a:pP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Підтримка впевненості батьків</a:t>
              </a:r>
              <a:endPara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4" name="Text 9"/>
            <p:cNvSpPr/>
            <p:nvPr/>
          </p:nvSpPr>
          <p:spPr>
            <a:xfrm>
              <a:off x="35159" y="3746871"/>
              <a:ext cx="3928461" cy="2457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marL="232178" indent="-232178">
                <a:lnSpc>
                  <a:spcPts val="1930"/>
                </a:lnSpc>
                <a:buSzPct val="100000"/>
                <a:buChar char="•"/>
              </a:pP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Моніторинг розвитку дитини</a:t>
              </a:r>
              <a:endPara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5" name="Text 10"/>
            <p:cNvSpPr/>
            <p:nvPr/>
          </p:nvSpPr>
          <p:spPr>
            <a:xfrm>
              <a:off x="26613" y="3911953"/>
              <a:ext cx="3928461" cy="2457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marL="232178" indent="-232178">
                <a:lnSpc>
                  <a:spcPts val="1930"/>
                </a:lnSpc>
                <a:buSzPct val="100000"/>
                <a:buChar char="•"/>
              </a:pP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Розвиток моторики, мислення, мовлення, емоцій</a:t>
              </a:r>
              <a:endPara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6" name="Text 11"/>
            <p:cNvSpPr/>
            <p:nvPr/>
          </p:nvSpPr>
          <p:spPr>
            <a:xfrm>
              <a:off x="35159" y="4077035"/>
              <a:ext cx="3928461" cy="2457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marL="232178" indent="-232178">
                <a:lnSpc>
                  <a:spcPts val="1930"/>
                </a:lnSpc>
                <a:buSzPct val="100000"/>
                <a:buChar char="•"/>
              </a:pP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Адаптація домашнього середовища</a:t>
              </a:r>
              <a:endPara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7" name="Text 12"/>
            <p:cNvSpPr/>
            <p:nvPr/>
          </p:nvSpPr>
          <p:spPr>
            <a:xfrm>
              <a:off x="35159" y="4242115"/>
              <a:ext cx="3928461" cy="245716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t"/>
            <a:lstStyle/>
            <a:p>
              <a:pPr marL="232178" indent="-232178">
                <a:lnSpc>
                  <a:spcPts val="1930"/>
                </a:lnSpc>
                <a:buSzPct val="100000"/>
                <a:buChar char="•"/>
              </a:pPr>
              <a:r>
                <a:rPr lang="en-US" sz="1000" dirty="0">
                  <a:solidFill>
                    <a:srgbClr val="002060"/>
                  </a:solidFill>
                  <a:latin typeface="Times New Roman" panose="02020603050405020304" pitchFamily="18" charset="0"/>
                  <a:ea typeface="Roboto" pitchFamily="34" charset="-122"/>
                  <a:cs typeface="Times New Roman" panose="02020603050405020304" pitchFamily="18" charset="0"/>
                </a:rPr>
                <a:t>Включення дитини у середовище однолітків</a:t>
              </a:r>
              <a:endParaRPr lang="en-US" sz="1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9" name="Рисунок 3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4322" y="380937"/>
            <a:ext cx="1080856" cy="1080856"/>
          </a:xfrm>
          <a:prstGeom prst="rect">
            <a:avLst/>
          </a:prstGeom>
        </p:spPr>
      </p:pic>
      <p:sp>
        <p:nvSpPr>
          <p:cNvPr id="323" name="Text 0"/>
          <p:cNvSpPr/>
          <p:nvPr/>
        </p:nvSpPr>
        <p:spPr>
          <a:xfrm>
            <a:off x="951618" y="3924522"/>
            <a:ext cx="3197845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 та вартість</a:t>
            </a:r>
          </a:p>
        </p:txBody>
      </p:sp>
      <p:sp>
        <p:nvSpPr>
          <p:cNvPr id="324" name="Text 1"/>
          <p:cNvSpPr/>
          <p:nvPr/>
        </p:nvSpPr>
        <p:spPr>
          <a:xfrm>
            <a:off x="97704" y="4237391"/>
            <a:ext cx="3110914" cy="7277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200"/>
              </a:lnSpc>
            </a:pP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раннього втручання надається до досягнення дитиною 4 років. Вона є абсолютно безкоштовною, що робить її доступною для всіх потребуючих родин.</a:t>
            </a:r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5" name="Text 2"/>
          <p:cNvSpPr/>
          <p:nvPr/>
        </p:nvSpPr>
        <p:spPr>
          <a:xfrm>
            <a:off x="990937" y="4554247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Як отримати послугу?</a:t>
            </a:r>
          </a:p>
        </p:txBody>
      </p:sp>
      <p:sp>
        <p:nvSpPr>
          <p:cNvPr id="326" name="Text 3"/>
          <p:cNvSpPr/>
          <p:nvPr/>
        </p:nvSpPr>
        <p:spPr>
          <a:xfrm>
            <a:off x="104431" y="4889967"/>
            <a:ext cx="3110914" cy="970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отримання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послуги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необхідно звернутися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одного із надавачів: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</a:t>
            </a: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</a:t>
            </a:r>
            <a:r>
              <a:rPr lang="uk-UA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ий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центр соціально-психологічної реабілітації дітей </a:t>
            </a: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молоді</a:t>
            </a:r>
            <a:r>
              <a:rPr lang="en-US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</a:t>
            </a: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обмеженими фізичними можливостями </a:t>
            </a:r>
            <a:r>
              <a:rPr lang="en-US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«Гармонія»</a:t>
            </a: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імені </a:t>
            </a:r>
            <a:r>
              <a:rPr lang="uk-UA" sz="9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Раїїси</a:t>
            </a: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Панасюк»</a:t>
            </a:r>
            <a:r>
              <a:rPr lang="en-US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en-US" sz="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" name="Text 4"/>
          <p:cNvSpPr/>
          <p:nvPr/>
        </p:nvSpPr>
        <p:spPr>
          <a:xfrm>
            <a:off x="118230" y="5426786"/>
            <a:ext cx="3110914" cy="71959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buSzPct val="100000"/>
              <a:buChar char="•"/>
            </a:pP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Вінниця, вул.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В.Вин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иченка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</a:t>
            </a:r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50-75-04</a:t>
            </a:r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uk-UA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«Обласний центр комплексної реабілітації «Обрій</a:t>
            </a: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</a:p>
          <a:p>
            <a:pPr marL="232178" indent="-232178">
              <a:buSzPct val="100000"/>
              <a:buFontTx/>
              <a:buChar char="•"/>
            </a:pP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Владислава Городецького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</a:t>
            </a:r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10</a:t>
            </a:r>
          </a:p>
          <a:p>
            <a:pPr marL="232178" indent="-232178">
              <a:buSzPct val="100000"/>
              <a:buFontTx/>
              <a:buChar char="•"/>
            </a:pP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91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-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45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endParaRPr lang="en-US" sz="900" dirty="0">
              <a:solidFill>
                <a:srgbClr val="002060"/>
              </a:solidFill>
            </a:endParaRPr>
          </a:p>
          <a:p>
            <a:pPr marL="232178" indent="-232178">
              <a:buSzPct val="100000"/>
              <a:buChar char="•"/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29" name="Text 6"/>
          <p:cNvSpPr/>
          <p:nvPr/>
        </p:nvSpPr>
        <p:spPr>
          <a:xfrm>
            <a:off x="94321" y="6078455"/>
            <a:ext cx="3110914" cy="7277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300"/>
              </a:lnSpc>
            </a:pP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Необхідні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документи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заява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паспорт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/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свідоцтво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про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народження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дитини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ІПН,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направлення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закладу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охорони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здоров’я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1" name="Text 3"/>
          <p:cNvSpPr/>
          <p:nvPr/>
        </p:nvSpPr>
        <p:spPr>
          <a:xfrm>
            <a:off x="161909" y="5677136"/>
            <a:ext cx="3063883" cy="29313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896"/>
              </a:lnSpc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33" name="Text 4"/>
          <p:cNvSpPr/>
          <p:nvPr/>
        </p:nvSpPr>
        <p:spPr>
          <a:xfrm>
            <a:off x="165659" y="5828298"/>
            <a:ext cx="3217038" cy="24257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lnSpc>
                <a:spcPts val="1896"/>
              </a:lnSpc>
              <a:buSzPct val="100000"/>
              <a:buChar char="•"/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34" name="Text 5"/>
          <p:cNvSpPr/>
          <p:nvPr/>
        </p:nvSpPr>
        <p:spPr>
          <a:xfrm>
            <a:off x="168663" y="5977634"/>
            <a:ext cx="3110914" cy="23058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lnSpc>
                <a:spcPts val="1896"/>
              </a:lnSpc>
              <a:buSzPct val="100000"/>
              <a:buChar char="•"/>
            </a:pP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368" name="Text 0"/>
          <p:cNvSpPr/>
          <p:nvPr/>
        </p:nvSpPr>
        <p:spPr>
          <a:xfrm>
            <a:off x="3598602" y="390749"/>
            <a:ext cx="3296121" cy="6623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Соціальна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ранспортна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ослуга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9" name="Text 1"/>
          <p:cNvSpPr/>
          <p:nvPr/>
        </p:nvSpPr>
        <p:spPr>
          <a:xfrm>
            <a:off x="3550627" y="1510116"/>
            <a:ext cx="2955797" cy="73714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/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Ця послуга забезпечує безперешкодне пересування людей з інвалідністю по місту. Вона є ключовою для тих, хто використовує крісла колісні або має інші утруднення в пересуванні. </a:t>
            </a:r>
            <a:endParaRPr lang="uk-UA" sz="9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algn="just"/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Мета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– забезпечити доступ до життєво важливих закладів та сприяти активному включенню в громаду.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2" name="Text 3"/>
          <p:cNvSpPr/>
          <p:nvPr/>
        </p:nvSpPr>
        <p:spPr>
          <a:xfrm>
            <a:off x="3550627" y="2770603"/>
            <a:ext cx="2373296" cy="2816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Діти 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 інвалідністю</a:t>
            </a:r>
            <a:endParaRPr lang="uk-UA" sz="10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375" name="Text 7"/>
          <p:cNvSpPr/>
          <p:nvPr/>
        </p:nvSpPr>
        <p:spPr>
          <a:xfrm>
            <a:off x="3515203" y="3122954"/>
            <a:ext cx="2172500" cy="4914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30"/>
              </a:lnSpc>
            </a:pP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379" name="Text 14"/>
          <p:cNvSpPr/>
          <p:nvPr/>
        </p:nvSpPr>
        <p:spPr>
          <a:xfrm>
            <a:off x="3482341" y="2748561"/>
            <a:ext cx="3029622" cy="4914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just"/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80" name="Рисунок 37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842" y="328624"/>
            <a:ext cx="1086576" cy="1086576"/>
          </a:xfrm>
          <a:prstGeom prst="rect">
            <a:avLst/>
          </a:prstGeom>
        </p:spPr>
      </p:pic>
      <p:sp>
        <p:nvSpPr>
          <p:cNvPr id="382" name="Text 1"/>
          <p:cNvSpPr/>
          <p:nvPr/>
        </p:nvSpPr>
        <p:spPr>
          <a:xfrm>
            <a:off x="3518975" y="3285060"/>
            <a:ext cx="3272350" cy="161130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buSzPct val="100000"/>
            </a:pPr>
            <a:r>
              <a:rPr lang="uk-UA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Довезення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до:</a:t>
            </a:r>
          </a:p>
          <a:p>
            <a:pPr marL="232178" indent="-232178">
              <a:buSzPct val="100000"/>
              <a:buChar char="•"/>
            </a:pP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медичних</a:t>
            </a: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навчальних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соціальних,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психологічних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</a:t>
            </a:r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юридичних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консультацій</a:t>
            </a:r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відділень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денного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перебування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</a:t>
            </a:r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en-US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культурно-масові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заходи</a:t>
            </a:r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що сприяють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активно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му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endParaRPr lang="uk-UA" sz="10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en-US" sz="1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включенн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ю у життя громади</a:t>
            </a:r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закладів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та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середовища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однолітків</a:t>
            </a:r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вокзал</a:t>
            </a:r>
            <a:r>
              <a:rPr lang="uk-UA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ів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надається</a:t>
            </a:r>
            <a:r>
              <a:rPr lang="en-US" sz="10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10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цілодобово</a:t>
            </a:r>
            <a:r>
              <a:rPr lang="uk-UA" sz="10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)</a:t>
            </a:r>
            <a:endParaRPr lang="en-US" sz="1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5" name="Text 2"/>
          <p:cNvSpPr/>
          <p:nvPr/>
        </p:nvSpPr>
        <p:spPr>
          <a:xfrm>
            <a:off x="4243450" y="2500694"/>
            <a:ext cx="1919690" cy="31212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Для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кого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послуга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6" name="Text 6"/>
          <p:cNvSpPr/>
          <p:nvPr/>
        </p:nvSpPr>
        <p:spPr>
          <a:xfrm>
            <a:off x="4317553" y="2986553"/>
            <a:ext cx="1889348" cy="45415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62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Що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включає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Text 0"/>
          <p:cNvSpPr/>
          <p:nvPr/>
        </p:nvSpPr>
        <p:spPr>
          <a:xfrm>
            <a:off x="3902539" y="4756780"/>
            <a:ext cx="3197845" cy="51559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Тривалість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 </a:t>
            </a: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отримання 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8" name="Text 1"/>
          <p:cNvSpPr/>
          <p:nvPr/>
        </p:nvSpPr>
        <p:spPr>
          <a:xfrm>
            <a:off x="3412503" y="5145897"/>
            <a:ext cx="3163353" cy="5077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потребою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клієнта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у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робочий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час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понеділка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п’ятницю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(8:00–17:00/18:00).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Замовлення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вокзали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–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цілодобово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9" name="Text 2"/>
          <p:cNvSpPr/>
          <p:nvPr/>
        </p:nvSpPr>
        <p:spPr>
          <a:xfrm>
            <a:off x="4083644" y="5411075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Як отримати послугу?</a:t>
            </a:r>
          </a:p>
        </p:txBody>
      </p:sp>
      <p:sp>
        <p:nvSpPr>
          <p:cNvPr id="112" name="Text 3"/>
          <p:cNvSpPr/>
          <p:nvPr/>
        </p:nvSpPr>
        <p:spPr>
          <a:xfrm>
            <a:off x="3401380" y="5804201"/>
            <a:ext cx="3110914" cy="970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Зареєструватися у диспетчера.</a:t>
            </a:r>
          </a:p>
          <a:p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Необхідні документи: заява, ксерокопія паспорта, </a:t>
            </a:r>
            <a:r>
              <a:rPr lang="ru-RU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Реєстраційний</a:t>
            </a:r>
            <a:r>
              <a:rPr lang="ru-RU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номер </a:t>
            </a:r>
            <a:r>
              <a:rPr lang="ru-RU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облікової</a:t>
            </a:r>
            <a:r>
              <a:rPr lang="ru-RU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картки</a:t>
            </a:r>
            <a:r>
              <a:rPr lang="ru-RU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платника</a:t>
            </a:r>
            <a:r>
              <a:rPr lang="ru-RU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податків</a:t>
            </a:r>
            <a:r>
              <a:rPr lang="ru-RU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ru-RU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медичний</a:t>
            </a:r>
            <a:r>
              <a:rPr lang="ru-RU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ru-RU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висновок</a:t>
            </a:r>
            <a:r>
              <a:rPr lang="ru-RU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на </a:t>
            </a:r>
            <a:r>
              <a:rPr lang="ru-RU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дитину</a:t>
            </a:r>
            <a:r>
              <a:rPr lang="ru-RU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 </a:t>
            </a:r>
            <a:r>
              <a:rPr lang="ru-RU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інвалідністю</a:t>
            </a:r>
            <a:r>
              <a:rPr lang="ru-RU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до 18 </a:t>
            </a:r>
            <a:r>
              <a:rPr lang="ru-RU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років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3" name="Text 2"/>
          <p:cNvSpPr/>
          <p:nvPr/>
        </p:nvSpPr>
        <p:spPr>
          <a:xfrm>
            <a:off x="7579904" y="138870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Куди звертатися?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4" name="Text 3"/>
          <p:cNvSpPr/>
          <p:nvPr/>
        </p:nvSpPr>
        <p:spPr>
          <a:xfrm>
            <a:off x="6693398" y="474590"/>
            <a:ext cx="3110914" cy="970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Для отримання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послуги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неохідно</a:t>
            </a:r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звернутися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до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одного із надавачів: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         </a:t>
            </a: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КЗ </a:t>
            </a:r>
            <a:r>
              <a:rPr lang="uk-UA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«</a:t>
            </a: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Міськ</a:t>
            </a:r>
            <a:r>
              <a:rPr lang="uk-UA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ий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центр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соціально-психологічної реабілітації дітей та молоді з функціональними обмеженнями «Гармонія» ім. </a:t>
            </a: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Раїси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Панасюк</a:t>
            </a:r>
            <a:r>
              <a:rPr lang="uk-UA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»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</a:t>
            </a:r>
            <a:endParaRPr lang="en-US" sz="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5" name="Text 4"/>
          <p:cNvSpPr/>
          <p:nvPr/>
        </p:nvSpPr>
        <p:spPr>
          <a:xfrm>
            <a:off x="6735647" y="1127801"/>
            <a:ext cx="3110914" cy="8644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2178" indent="-232178">
              <a:buSzPct val="100000"/>
              <a:buChar char="•"/>
            </a:pP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Вінниця, вул.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В.Вин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иченка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буд. 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</a:t>
            </a:r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50-75-04</a:t>
            </a:r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>
              <a:buSzPct val="100000"/>
            </a:pPr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 Молоді з обмеженими фізичними можливостями</a:t>
            </a:r>
          </a:p>
          <a:p>
            <a:pPr marL="232178" indent="-232178">
              <a:buSzPct val="100000"/>
              <a:buFontTx/>
              <a:buChar char="•"/>
            </a:pPr>
            <a:r>
              <a:rPr lang="uk-UA" sz="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«Гармонія»</a:t>
            </a:r>
          </a:p>
          <a:p>
            <a:pPr marL="232178" indent="-232178">
              <a:buSzPct val="100000"/>
              <a:buChar char="•"/>
            </a:pP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Адреса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м.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Вінниця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вул.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В.Вин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н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иченка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, </a:t>
            </a:r>
            <a:r>
              <a:rPr lang="en-US" sz="900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буд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. 5</a:t>
            </a:r>
            <a:endParaRPr lang="uk-UA" sz="9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pPr marL="232178" indent="-232178">
              <a:buSzPct val="100000"/>
              <a:buFontTx/>
              <a:buChar char="•"/>
            </a:pPr>
            <a:r>
              <a:rPr lang="en-US" sz="900" b="1" dirty="0" err="1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Телефон</a:t>
            </a:r>
            <a:r>
              <a:rPr lang="en-US" sz="900" b="1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:</a:t>
            </a:r>
            <a:r>
              <a:rPr lang="en-US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 </a:t>
            </a:r>
            <a:r>
              <a:rPr lang="uk-UA" sz="900" dirty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(0432) </a:t>
            </a:r>
            <a:r>
              <a:rPr lang="en-US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50-75-04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8" name="Text 2"/>
          <p:cNvSpPr/>
          <p:nvPr/>
        </p:nvSpPr>
        <p:spPr>
          <a:xfrm>
            <a:off x="7508464" y="1688018"/>
            <a:ext cx="2338097" cy="37897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2979"/>
              </a:lnSpc>
            </a:pPr>
            <a:endParaRPr lang="uk-UA" sz="1100" b="1" dirty="0" smtClean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  <a:p>
            <a:pPr>
              <a:lnSpc>
                <a:spcPts val="2979"/>
              </a:lnSpc>
            </a:pPr>
            <a:r>
              <a:rPr lang="uk-UA" sz="11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Raleway" pitchFamily="34" charset="-122"/>
                <a:cs typeface="Times New Roman" panose="02020603050405020304" pitchFamily="18" charset="0"/>
              </a:rPr>
              <a:t>Вартість послуги</a:t>
            </a:r>
            <a:endParaRPr lang="en-US" sz="1100" b="1" dirty="0">
              <a:solidFill>
                <a:srgbClr val="002060"/>
              </a:solidFill>
              <a:latin typeface="Times New Roman" panose="02020603050405020304" pitchFamily="18" charset="0"/>
              <a:ea typeface="Raleway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359" y="3279028"/>
            <a:ext cx="3112817" cy="2237337"/>
          </a:xfrm>
          <a:prstGeom prst="rect">
            <a:avLst/>
          </a:prstGeom>
        </p:spPr>
      </p:pic>
      <p:sp>
        <p:nvSpPr>
          <p:cNvPr id="121" name="Text 3"/>
          <p:cNvSpPr/>
          <p:nvPr/>
        </p:nvSpPr>
        <p:spPr>
          <a:xfrm>
            <a:off x="6701262" y="2074591"/>
            <a:ext cx="3110914" cy="97028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endParaRPr lang="uk-UA" sz="900" dirty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endParaRPr lang="uk-UA" sz="900" dirty="0" smtClean="0">
              <a:solidFill>
                <a:srgbClr val="002060"/>
              </a:solidFill>
              <a:latin typeface="Times New Roman" panose="02020603050405020304" pitchFamily="18" charset="0"/>
              <a:ea typeface="Roboto" pitchFamily="34" charset="-122"/>
              <a:cs typeface="Times New Roman" panose="02020603050405020304" pitchFamily="18" charset="0"/>
            </a:endParaRPr>
          </a:p>
          <a:p>
            <a:r>
              <a:rPr lang="uk-UA" sz="900" dirty="0" smtClean="0">
                <a:solidFill>
                  <a:srgbClr val="002060"/>
                </a:solidFill>
                <a:latin typeface="Times New Roman" panose="02020603050405020304" pitchFamily="18" charset="0"/>
                <a:ea typeface="Roboto" pitchFamily="34" charset="-122"/>
                <a:cs typeface="Times New Roman" panose="02020603050405020304" pitchFamily="18" charset="0"/>
              </a:rPr>
              <a:t>Послуга надається безкоштовно</a:t>
            </a:r>
            <a:endParaRPr lang="en-US" sz="9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6" name="Групувати 95"/>
          <p:cNvGrpSpPr/>
          <p:nvPr/>
        </p:nvGrpSpPr>
        <p:grpSpPr>
          <a:xfrm flipV="1">
            <a:off x="0" y="6621625"/>
            <a:ext cx="9906000" cy="250889"/>
            <a:chOff x="1469" y="-11908"/>
            <a:chExt cx="12284505" cy="434818"/>
          </a:xfrm>
        </p:grpSpPr>
        <p:grpSp>
          <p:nvGrpSpPr>
            <p:cNvPr id="97" name="Групувати 96"/>
            <p:cNvGrpSpPr/>
            <p:nvPr/>
          </p:nvGrpSpPr>
          <p:grpSpPr>
            <a:xfrm>
              <a:off x="1469" y="-11908"/>
              <a:ext cx="4093886" cy="434818"/>
              <a:chOff x="1469" y="-11908"/>
              <a:chExt cx="4093886" cy="434818"/>
            </a:xfrm>
          </p:grpSpPr>
          <p:grpSp>
            <p:nvGrpSpPr>
              <p:cNvPr id="146" name="Групувати 145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61" name="Групувати 160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63" name="Прямокутний трикутник 162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207" name="Рівнобедрений трикутник 20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62" name="Прямокутний трикутник 161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7" name="Групувати 146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57" name="Групувати 156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9" name="Прямокутний трикутник 15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60" name="Рівнобедрений трикутник 15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8" name="Прямокутний трикутник 157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48" name="Групувати 147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49" name="Групувати 148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51" name="Прямокутний трикутник 150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56" name="Рівнобедрений трикутник 15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50" name="Прямокутний трикутник 149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8" name="Групувати 97"/>
            <p:cNvGrpSpPr/>
            <p:nvPr/>
          </p:nvGrpSpPr>
          <p:grpSpPr>
            <a:xfrm>
              <a:off x="4095821" y="-11908"/>
              <a:ext cx="4093886" cy="434818"/>
              <a:chOff x="1469" y="-11908"/>
              <a:chExt cx="4093886" cy="434818"/>
            </a:xfrm>
          </p:grpSpPr>
          <p:grpSp>
            <p:nvGrpSpPr>
              <p:cNvPr id="127" name="Групувати 126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8" name="Групувати 137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44" name="Прямокутний трикутник 143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45" name="Рівнобедрений трикутник 144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9" name="Прямокутний трикутник 138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8" name="Групувати 127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4" name="Групувати 133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6" name="Прямокутний трикутник 135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7" name="Рівнобедрений трикутник 136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5" name="Прямокутний трикутник 134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29" name="Групувати 128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30" name="Групувати 129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32" name="Прямокутний трикутник 131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33" name="Рівнобедрений трикутник 132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31" name="Прямокутний трикутник 130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  <p:grpSp>
          <p:nvGrpSpPr>
            <p:cNvPr id="99" name="Групувати 98"/>
            <p:cNvGrpSpPr/>
            <p:nvPr/>
          </p:nvGrpSpPr>
          <p:grpSpPr>
            <a:xfrm>
              <a:off x="8192088" y="-11908"/>
              <a:ext cx="4093886" cy="434818"/>
              <a:chOff x="1469" y="-11908"/>
              <a:chExt cx="4093886" cy="434818"/>
            </a:xfrm>
          </p:grpSpPr>
          <p:grpSp>
            <p:nvGrpSpPr>
              <p:cNvPr id="100" name="Групувати 99"/>
              <p:cNvGrpSpPr/>
              <p:nvPr/>
            </p:nvGrpSpPr>
            <p:grpSpPr>
              <a:xfrm>
                <a:off x="1469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23" name="Групувати 12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25" name="Прямокутний трикутник 124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6" name="Рівнобедрений трикутник 125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24" name="Прямокутний трикутник 12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1" name="Групувати 100"/>
              <p:cNvGrpSpPr/>
              <p:nvPr/>
            </p:nvGrpSpPr>
            <p:grpSpPr>
              <a:xfrm>
                <a:off x="1366838" y="-11432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16" name="Групувати 115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9" name="Прямокутний трикутник 118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20" name="Рівнобедрений трикутник 119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17" name="Прямокутний трикутник 116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  <p:grpSp>
            <p:nvGrpSpPr>
              <p:cNvPr id="102" name="Групувати 101"/>
              <p:cNvGrpSpPr/>
              <p:nvPr/>
            </p:nvGrpSpPr>
            <p:grpSpPr>
              <a:xfrm>
                <a:off x="2729986" y="-11908"/>
                <a:ext cx="1365369" cy="434342"/>
                <a:chOff x="1469" y="-11432"/>
                <a:chExt cx="1365369" cy="434342"/>
              </a:xfrm>
            </p:grpSpPr>
            <p:grpSp>
              <p:nvGrpSpPr>
                <p:cNvPr id="103" name="Групувати 102"/>
                <p:cNvGrpSpPr/>
                <p:nvPr/>
              </p:nvGrpSpPr>
              <p:grpSpPr>
                <a:xfrm>
                  <a:off x="1469" y="-8890"/>
                  <a:ext cx="992467" cy="431800"/>
                  <a:chOff x="1469" y="-8890"/>
                  <a:chExt cx="992467" cy="431800"/>
                </a:xfrm>
              </p:grpSpPr>
              <p:sp>
                <p:nvSpPr>
                  <p:cNvPr id="110" name="Прямокутний трикутник 109"/>
                  <p:cNvSpPr/>
                  <p:nvPr/>
                </p:nvSpPr>
                <p:spPr>
                  <a:xfrm rot="16200000">
                    <a:off x="-30281" y="22860"/>
                    <a:ext cx="431800" cy="368300"/>
                  </a:xfrm>
                  <a:prstGeom prst="rtTriangle">
                    <a:avLst/>
                  </a:prstGeom>
                  <a:solidFill>
                    <a:srgbClr val="FFD617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  <p:sp>
                <p:nvSpPr>
                  <p:cNvPr id="111" name="Рівнобедрений трикутник 110"/>
                  <p:cNvSpPr/>
                  <p:nvPr/>
                </p:nvSpPr>
                <p:spPr>
                  <a:xfrm flipV="1">
                    <a:off x="373105" y="-1112"/>
                    <a:ext cx="620831" cy="406401"/>
                  </a:xfrm>
                  <a:prstGeom prst="triangle">
                    <a:avLst/>
                  </a:prstGeom>
                  <a:solidFill>
                    <a:srgbClr val="0070C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uk-UA" sz="1463"/>
                  </a:p>
                </p:txBody>
              </p:sp>
            </p:grpSp>
            <p:sp>
              <p:nvSpPr>
                <p:cNvPr id="104" name="Прямокутний трикутник 103"/>
                <p:cNvSpPr/>
                <p:nvPr/>
              </p:nvSpPr>
              <p:spPr>
                <a:xfrm>
                  <a:off x="996317" y="-11432"/>
                  <a:ext cx="370521" cy="434342"/>
                </a:xfrm>
                <a:prstGeom prst="rtTriangle">
                  <a:avLst/>
                </a:prstGeom>
                <a:solidFill>
                  <a:srgbClr val="FFD61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 sz="1463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7716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6097</TotalTime>
  <Words>763</Words>
  <Application>Microsoft Office PowerPoint</Application>
  <PresentationFormat>Аркуш A4 (210x297 мм)</PresentationFormat>
  <Paragraphs>93</Paragraphs>
  <Slides>2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12" baseType="lpstr">
      <vt:lpstr>Arial</vt:lpstr>
      <vt:lpstr>Calibri</vt:lpstr>
      <vt:lpstr>Calibri Light</vt:lpstr>
      <vt:lpstr>Patrick Hand</vt:lpstr>
      <vt:lpstr>Raleway</vt:lpstr>
      <vt:lpstr>Roboto</vt:lpstr>
      <vt:lpstr>Symbol</vt:lpstr>
      <vt:lpstr>Times New Roman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Дерев'янко Антон Сергійович</dc:creator>
  <cp:lastModifiedBy>Гелетко Олена Миколаївна</cp:lastModifiedBy>
  <cp:revision>80</cp:revision>
  <dcterms:created xsi:type="dcterms:W3CDTF">2025-02-05T12:54:39Z</dcterms:created>
  <dcterms:modified xsi:type="dcterms:W3CDTF">2026-02-13T10:59:42Z</dcterms:modified>
</cp:coreProperties>
</file>